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79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6" r:id="rId17"/>
    <p:sldId id="307" r:id="rId18"/>
    <p:sldId id="31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343"/>
    <p:restoredTop sz="94694"/>
  </p:normalViewPr>
  <p:slideViewPr>
    <p:cSldViewPr snapToGrid="0" snapToObjects="1">
      <p:cViewPr varScale="1">
        <p:scale>
          <a:sx n="137" d="100"/>
          <a:sy n="137" d="100"/>
        </p:scale>
        <p:origin x="208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A073-608F-A241-BD9A-6CA741BF22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LT" dirty="0"/>
              <a:t>KiKAIO GYDOMOS KKKAIADSJBCKKAIP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41FDF-665A-8E47-A669-DB58ECB900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LT" dirty="0"/>
              <a:t>KAIO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4E3121-754A-A546-A671-19F35174CDA4}"/>
              </a:ext>
            </a:extLst>
          </p:cNvPr>
          <p:cNvSpPr/>
          <p:nvPr/>
        </p:nvSpPr>
        <p:spPr>
          <a:xfrm>
            <a:off x="1876424" y="1600200"/>
            <a:ext cx="101933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altLang="en-US" sz="6000" b="1" cap="all" dirty="0">
                <a:solidFill>
                  <a:srgbClr val="000099"/>
                </a:solidFill>
                <a:latin typeface="Arial" charset="0"/>
              </a:rPr>
              <a:t>Kaip gydomos Priklausomybių ligos</a:t>
            </a:r>
            <a:endParaRPr lang="en-LT" sz="6000" cap="all" dirty="0"/>
          </a:p>
        </p:txBody>
      </p:sp>
    </p:spTree>
    <p:extLst>
      <p:ext uri="{BB962C8B-B14F-4D97-AF65-F5344CB8AC3E}">
        <p14:creationId xmlns:p14="http://schemas.microsoft.com/office/powerpoint/2010/main" val="4101424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altLang="en-US">
                <a:solidFill>
                  <a:srgbClr val="000000"/>
                </a:solidFill>
              </a:rPr>
              <a:t>H.dr.V.Obelienius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GB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lt-LT" altLang="en-US" b="1" dirty="0">
                <a:solidFill>
                  <a:srgbClr val="FF0000"/>
                </a:solidFill>
              </a:rPr>
              <a:t>MEDICININIS GYDYMAS TAIKOMAS:</a:t>
            </a:r>
          </a:p>
          <a:p>
            <a:pPr eaLnBrk="1" hangingPunct="1"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-kai yra ūmios būklės, traumos, detoksikacija,  psichozės</a:t>
            </a:r>
          </a:p>
          <a:p>
            <a:pPr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-kai reikia atstatyti sutrikusias kepenų, inkstų, širdies ar kitų organų funkcijas - atstatomasis gydymas</a:t>
            </a:r>
          </a:p>
          <a:p>
            <a:pPr eaLnBrk="1" hangingPunct="1"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-kai naudojami potraukį  mažinantys vaistai, kodavimas, psichoterapija ir kt.- </a:t>
            </a:r>
            <a:r>
              <a:rPr lang="lt-LT" altLang="en-US" dirty="0" err="1">
                <a:solidFill>
                  <a:srgbClr val="FF0000"/>
                </a:solidFill>
              </a:rPr>
              <a:t>priešrecidyvinis</a:t>
            </a:r>
            <a:r>
              <a:rPr lang="lt-LT" altLang="en-US" dirty="0">
                <a:solidFill>
                  <a:srgbClr val="FF0000"/>
                </a:solidFill>
              </a:rPr>
              <a:t> gydymas.</a:t>
            </a:r>
          </a:p>
          <a:p>
            <a:pPr eaLnBrk="1" hangingPunct="1">
              <a:buFontTx/>
              <a:buNone/>
              <a:defRPr/>
            </a:pPr>
            <a:endParaRPr lang="en-GB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537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>
                <a:solidFill>
                  <a:srgbClr val="000000"/>
                </a:solidFill>
              </a:rPr>
              <a:t>H.dr.V.Obelienius</a:t>
            </a:r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GB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  <a:defRPr/>
            </a:pPr>
            <a:r>
              <a:rPr lang="lt-LT" altLang="en-US" sz="2800" b="1" dirty="0">
                <a:solidFill>
                  <a:srgbClr val="FF0000"/>
                </a:solidFill>
              </a:rPr>
              <a:t>ILGALAIKIS PALAIKOMASIS GYDYMAS:</a:t>
            </a:r>
          </a:p>
          <a:p>
            <a:pPr eaLnBrk="1" hangingPunct="1">
              <a:buFontTx/>
              <a:buNone/>
              <a:defRPr/>
            </a:pPr>
            <a:r>
              <a:rPr lang="lt-LT" altLang="en-US" sz="2800" dirty="0">
                <a:solidFill>
                  <a:srgbClr val="FF0000"/>
                </a:solidFill>
              </a:rPr>
              <a:t>-palaikomosios sveikimo grupės</a:t>
            </a:r>
          </a:p>
          <a:p>
            <a:pPr eaLnBrk="1" hangingPunct="1">
              <a:buFontTx/>
              <a:buNone/>
              <a:defRPr/>
            </a:pPr>
            <a:r>
              <a:rPr lang="lt-LT" altLang="en-US" sz="2800" dirty="0">
                <a:solidFill>
                  <a:srgbClr val="FF0000"/>
                </a:solidFill>
              </a:rPr>
              <a:t>-asmeninio dvasinio augimo programos</a:t>
            </a:r>
          </a:p>
          <a:p>
            <a:pPr eaLnBrk="1" hangingPunct="1">
              <a:buFontTx/>
              <a:buNone/>
              <a:defRPr/>
            </a:pPr>
            <a:r>
              <a:rPr lang="lt-LT" altLang="en-US" sz="2800" dirty="0">
                <a:solidFill>
                  <a:srgbClr val="FF0000"/>
                </a:solidFill>
              </a:rPr>
              <a:t>-palaikomoji psichoterapija</a:t>
            </a:r>
          </a:p>
          <a:p>
            <a:pPr eaLnBrk="1" hangingPunct="1">
              <a:buFontTx/>
              <a:buNone/>
              <a:defRPr/>
            </a:pPr>
            <a:r>
              <a:rPr lang="lt-LT" altLang="en-US" sz="2800" dirty="0">
                <a:solidFill>
                  <a:srgbClr val="FF0000"/>
                </a:solidFill>
              </a:rPr>
              <a:t>-savitarpio pagalbos grupės (Anoniminiai Alkoholikai, Anoniminiai Narkomanai, Anoniminiai Lošėjai ir kt.)</a:t>
            </a:r>
            <a:endParaRPr lang="en-GB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223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H.dr.V.Obelienius</a:t>
            </a:r>
            <a:endParaRPr lang="en-GB" altLang="en-US" dirty="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PRIKLAUSOMYBĖS LIGŲ GYDYMO ETAPAI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dirty="0"/>
              <a:t>1. </a:t>
            </a:r>
            <a:r>
              <a:rPr lang="en-US" altLang="en-US" dirty="0" err="1"/>
              <a:t>Motyvacija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2. </a:t>
            </a:r>
            <a:r>
              <a:rPr lang="en-US" altLang="en-US" dirty="0" err="1"/>
              <a:t>Detoksikacija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3. </a:t>
            </a:r>
            <a:r>
              <a:rPr lang="en-US" altLang="en-US" dirty="0" err="1"/>
              <a:t>Atstatomasis</a:t>
            </a:r>
            <a:r>
              <a:rPr lang="en-US" altLang="en-US" dirty="0"/>
              <a:t> </a:t>
            </a:r>
            <a:r>
              <a:rPr lang="en-US" altLang="en-US" dirty="0" err="1"/>
              <a:t>gydymas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4. </a:t>
            </a:r>
            <a:r>
              <a:rPr lang="en-US" altLang="en-US" dirty="0" err="1"/>
              <a:t>Gydomosios</a:t>
            </a:r>
            <a:r>
              <a:rPr lang="en-US" altLang="en-US" dirty="0"/>
              <a:t> </a:t>
            </a:r>
            <a:r>
              <a:rPr lang="en-US" altLang="en-US" dirty="0" err="1"/>
              <a:t>psichoterapinės</a:t>
            </a:r>
            <a:r>
              <a:rPr lang="en-US" altLang="en-US" dirty="0"/>
              <a:t> </a:t>
            </a:r>
            <a:r>
              <a:rPr lang="en-US" altLang="en-US" dirty="0" err="1"/>
              <a:t>programos</a:t>
            </a:r>
            <a:r>
              <a:rPr lang="en-US" altLang="en-US" dirty="0"/>
              <a:t> (</a:t>
            </a:r>
            <a:r>
              <a:rPr lang="en-US" altLang="en-US" dirty="0" err="1"/>
              <a:t>Minesotos</a:t>
            </a:r>
            <a:r>
              <a:rPr lang="en-US" altLang="en-US" dirty="0"/>
              <a:t> </a:t>
            </a:r>
            <a:r>
              <a:rPr lang="en-US" altLang="en-US" dirty="0" err="1"/>
              <a:t>programa</a:t>
            </a:r>
            <a:r>
              <a:rPr lang="en-US" altLang="en-US" dirty="0"/>
              <a:t>)</a:t>
            </a:r>
          </a:p>
          <a:p>
            <a:pPr eaLnBrk="1" hangingPunct="1">
              <a:defRPr/>
            </a:pPr>
            <a:r>
              <a:rPr lang="en-US" altLang="en-US" dirty="0"/>
              <a:t>5. </a:t>
            </a:r>
            <a:r>
              <a:rPr lang="en-US" altLang="en-US" dirty="0" err="1"/>
              <a:t>Ankstyvoji</a:t>
            </a:r>
            <a:r>
              <a:rPr lang="en-US" altLang="en-US" dirty="0"/>
              <a:t> </a:t>
            </a:r>
            <a:r>
              <a:rPr lang="en-US" altLang="en-US" dirty="0" err="1"/>
              <a:t>reabilitacija</a:t>
            </a:r>
            <a:r>
              <a:rPr lang="en-US" altLang="en-US" dirty="0"/>
              <a:t> </a:t>
            </a:r>
            <a:r>
              <a:rPr lang="en-US" altLang="en-US" dirty="0" err="1"/>
              <a:t>ir</a:t>
            </a:r>
            <a:r>
              <a:rPr lang="en-US" altLang="en-US" dirty="0"/>
              <a:t> </a:t>
            </a:r>
            <a:r>
              <a:rPr lang="en-US" altLang="en-US" dirty="0" err="1"/>
              <a:t>palaikomasis</a:t>
            </a:r>
            <a:r>
              <a:rPr lang="en-US" altLang="en-US" dirty="0"/>
              <a:t> </a:t>
            </a:r>
            <a:r>
              <a:rPr lang="en-US" altLang="en-US" dirty="0" err="1"/>
              <a:t>gydymas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6. </a:t>
            </a:r>
            <a:r>
              <a:rPr lang="en-US" altLang="en-US" dirty="0" err="1"/>
              <a:t>Ilgalaikė</a:t>
            </a:r>
            <a:r>
              <a:rPr lang="en-US" altLang="en-US" dirty="0"/>
              <a:t> </a:t>
            </a:r>
            <a:r>
              <a:rPr lang="en-US" altLang="en-US" dirty="0" err="1"/>
              <a:t>reabilitacija</a:t>
            </a:r>
            <a:r>
              <a:rPr lang="en-US" altLang="en-US" dirty="0"/>
              <a:t>, </a:t>
            </a:r>
            <a:r>
              <a:rPr lang="en-US" altLang="en-US" dirty="0" err="1"/>
              <a:t>socialinė</a:t>
            </a:r>
            <a:r>
              <a:rPr lang="en-US" altLang="en-US" dirty="0"/>
              <a:t> </a:t>
            </a:r>
            <a:r>
              <a:rPr lang="en-US" altLang="en-US" dirty="0" err="1"/>
              <a:t>readaptacija</a:t>
            </a:r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291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  <a:p>
            <a:pPr>
              <a:defRPr/>
            </a:pPr>
            <a:endParaRPr lang="en-US" altLang="en-US"/>
          </a:p>
          <a:p>
            <a:pPr>
              <a:defRPr/>
            </a:pPr>
            <a:r>
              <a:rPr lang="en-US" altLang="en-US" b="1">
                <a:solidFill>
                  <a:srgbClr val="FF0000"/>
                </a:solidFill>
              </a:rPr>
              <a:t>Reabilitacija- tai medicininių, socialinių, profesinių, juridinių priemonių kompleksas, taikomas siekiant maksimalaus asmens funkcinio aktyvumo</a:t>
            </a:r>
          </a:p>
        </p:txBody>
      </p:sp>
    </p:spTree>
    <p:extLst>
      <p:ext uri="{BB962C8B-B14F-4D97-AF65-F5344CB8AC3E}">
        <p14:creationId xmlns:p14="http://schemas.microsoft.com/office/powerpoint/2010/main" val="2170196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REABILITACIJOS SVARBA</a:t>
            </a:r>
          </a:p>
          <a:p>
            <a:pPr algn="ctr">
              <a:buFontTx/>
              <a:buNone/>
              <a:defRPr/>
            </a:pPr>
            <a:endParaRPr lang="en-US" altLang="en-US" b="1" dirty="0">
              <a:solidFill>
                <a:srgbClr val="FF0000"/>
              </a:solidFill>
            </a:endParaRPr>
          </a:p>
          <a:p>
            <a:pPr algn="ctr">
              <a:buFontTx/>
              <a:buNone/>
              <a:defRPr/>
            </a:pPr>
            <a:r>
              <a:rPr lang="en-US" altLang="en-US" dirty="0" err="1">
                <a:solidFill>
                  <a:srgbClr val="FF0000"/>
                </a:solidFill>
              </a:rPr>
              <a:t>Daugiau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kaip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pusė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atkryčių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įvyksta</a:t>
            </a:r>
            <a:r>
              <a:rPr lang="en-US" altLang="en-US" dirty="0">
                <a:solidFill>
                  <a:srgbClr val="FF0000"/>
                </a:solidFill>
              </a:rPr>
              <a:t> per </a:t>
            </a:r>
            <a:r>
              <a:rPr lang="en-US" altLang="en-US" dirty="0" err="1">
                <a:solidFill>
                  <a:srgbClr val="FF0000"/>
                </a:solidFill>
              </a:rPr>
              <a:t>pirmąjį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mėnesį</a:t>
            </a:r>
            <a:r>
              <a:rPr lang="en-US" altLang="en-US" dirty="0">
                <a:solidFill>
                  <a:srgbClr val="FF0000"/>
                </a:solidFill>
              </a:rPr>
              <a:t> po </a:t>
            </a:r>
            <a:r>
              <a:rPr lang="en-US" altLang="en-US" dirty="0" err="1">
                <a:solidFill>
                  <a:srgbClr val="FF0000"/>
                </a:solidFill>
              </a:rPr>
              <a:t>gydymo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kurso</a:t>
            </a:r>
            <a:r>
              <a:rPr lang="en-US" altLang="en-US" dirty="0">
                <a:solidFill>
                  <a:srgbClr val="FF0000"/>
                </a:solidFill>
              </a:rPr>
              <a:t>.</a:t>
            </a:r>
          </a:p>
          <a:p>
            <a:pPr algn="ctr"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Du </a:t>
            </a:r>
            <a:r>
              <a:rPr lang="en-US" altLang="en-US" dirty="0" err="1">
                <a:solidFill>
                  <a:srgbClr val="FF0000"/>
                </a:solidFill>
              </a:rPr>
              <a:t>trečdaliai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paprastai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atkrinta</a:t>
            </a:r>
            <a:r>
              <a:rPr lang="en-US" altLang="en-US" dirty="0">
                <a:solidFill>
                  <a:srgbClr val="FF0000"/>
                </a:solidFill>
              </a:rPr>
              <a:t> per </a:t>
            </a:r>
            <a:r>
              <a:rPr lang="en-US" altLang="en-US" dirty="0" err="1">
                <a:solidFill>
                  <a:srgbClr val="FF0000"/>
                </a:solidFill>
              </a:rPr>
              <a:t>pirmuosius</a:t>
            </a:r>
            <a:r>
              <a:rPr lang="en-US" altLang="en-US" dirty="0">
                <a:solidFill>
                  <a:srgbClr val="FF0000"/>
                </a:solidFill>
              </a:rPr>
              <a:t> tris </a:t>
            </a:r>
            <a:r>
              <a:rPr lang="en-US" altLang="en-US" dirty="0" err="1">
                <a:solidFill>
                  <a:srgbClr val="FF0000"/>
                </a:solidFill>
              </a:rPr>
              <a:t>mėnesius</a:t>
            </a:r>
            <a:r>
              <a:rPr lang="en-US" altLang="en-US" dirty="0">
                <a:solidFill>
                  <a:srgbClr val="FF0000"/>
                </a:solidFill>
              </a:rPr>
              <a:t>,  </a:t>
            </a:r>
            <a:r>
              <a:rPr lang="en-US" altLang="en-US" dirty="0" err="1">
                <a:solidFill>
                  <a:srgbClr val="FF0000"/>
                </a:solidFill>
              </a:rPr>
              <a:t>jei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gydymas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nepratęsiamas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reabilitacinėmis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priemonėmis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8090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423" y="2249487"/>
            <a:ext cx="11038115" cy="3541714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en-US" altLang="en-US" sz="2800" b="1" dirty="0">
                <a:solidFill>
                  <a:srgbClr val="FF0000"/>
                </a:solidFill>
              </a:rPr>
              <a:t>ATKRYČIO PREVENCIJA- SVARBIAUSIA REABILITACIJOS PROCESO DALIS</a:t>
            </a:r>
          </a:p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-</a:t>
            </a:r>
            <a:r>
              <a:rPr lang="en-US" altLang="en-US" dirty="0" err="1">
                <a:solidFill>
                  <a:srgbClr val="FF0000"/>
                </a:solidFill>
              </a:rPr>
              <a:t>rizikingų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situacijų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ir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būklių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identifikavimas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ir</a:t>
            </a:r>
            <a:r>
              <a:rPr lang="en-US" altLang="en-US" dirty="0">
                <a:solidFill>
                  <a:srgbClr val="FF0000"/>
                </a:solidFill>
              </a:rPr>
              <a:t>  </a:t>
            </a:r>
            <a:r>
              <a:rPr lang="en-US" altLang="en-US" dirty="0" err="1">
                <a:solidFill>
                  <a:srgbClr val="FF0000"/>
                </a:solidFill>
              </a:rPr>
              <a:t>valdymas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-</a:t>
            </a:r>
            <a:r>
              <a:rPr lang="en-US" altLang="en-US" dirty="0" err="1">
                <a:solidFill>
                  <a:srgbClr val="FF0000"/>
                </a:solidFill>
              </a:rPr>
              <a:t>elgesio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įgūdžių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mokymas</a:t>
            </a:r>
            <a:r>
              <a:rPr lang="en-US" altLang="en-US" dirty="0">
                <a:solidFill>
                  <a:srgbClr val="FF0000"/>
                </a:solidFill>
              </a:rPr>
              <a:t>(is)</a:t>
            </a:r>
            <a:endParaRPr lang="en-US" altLang="en-US" sz="2800" dirty="0">
              <a:solidFill>
                <a:srgbClr val="0000CC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-</a:t>
            </a:r>
            <a:r>
              <a:rPr lang="en-US" altLang="en-US" dirty="0" err="1">
                <a:solidFill>
                  <a:srgbClr val="FF0000"/>
                </a:solidFill>
              </a:rPr>
              <a:t>problemų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sprendimo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būdų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mokymas</a:t>
            </a:r>
            <a:r>
              <a:rPr lang="en-US" altLang="en-US" dirty="0">
                <a:solidFill>
                  <a:srgbClr val="FF0000"/>
                </a:solidFill>
              </a:rPr>
              <a:t>(is)</a:t>
            </a:r>
          </a:p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-</a:t>
            </a:r>
            <a:r>
              <a:rPr lang="en-US" altLang="en-US" dirty="0" err="1">
                <a:solidFill>
                  <a:srgbClr val="FF0000"/>
                </a:solidFill>
              </a:rPr>
              <a:t>gyvenimo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būdo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subalansavimas</a:t>
            </a:r>
            <a:endParaRPr lang="en-US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4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 dirty="0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REABILITACIJOS FAZĖS</a:t>
            </a:r>
          </a:p>
          <a:p>
            <a:pPr>
              <a:buFontTx/>
              <a:buNone/>
              <a:defRPr/>
            </a:pPr>
            <a:r>
              <a:rPr lang="en-US" altLang="en-US" b="1" u="sng" dirty="0">
                <a:solidFill>
                  <a:srgbClr val="FF0000"/>
                </a:solidFill>
              </a:rPr>
              <a:t>I. </a:t>
            </a:r>
            <a:r>
              <a:rPr lang="en-US" altLang="en-US" b="1" u="sng" dirty="0" err="1">
                <a:solidFill>
                  <a:srgbClr val="FF0000"/>
                </a:solidFill>
              </a:rPr>
              <a:t>Ankstyvoji</a:t>
            </a:r>
            <a:r>
              <a:rPr lang="en-US" altLang="en-US" b="1" u="sng" dirty="0">
                <a:solidFill>
                  <a:srgbClr val="FF0000"/>
                </a:solidFill>
              </a:rPr>
              <a:t> (2-4 </a:t>
            </a:r>
            <a:r>
              <a:rPr lang="en-US" altLang="en-US" b="1" u="sng" dirty="0" err="1">
                <a:solidFill>
                  <a:srgbClr val="FF0000"/>
                </a:solidFill>
              </a:rPr>
              <a:t>mėn</a:t>
            </a:r>
            <a:r>
              <a:rPr lang="en-US" altLang="en-US" b="1" u="sng" dirty="0">
                <a:solidFill>
                  <a:srgbClr val="FF0000"/>
                </a:solidFill>
              </a:rPr>
              <a:t>.)</a:t>
            </a:r>
            <a:endParaRPr lang="en-US" altLang="en-US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b="1" dirty="0" err="1">
                <a:solidFill>
                  <a:srgbClr val="FF0000"/>
                </a:solidFill>
              </a:rPr>
              <a:t>maksimalus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saugumas</a:t>
            </a:r>
            <a:endParaRPr lang="en-US" altLang="en-US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b="1" dirty="0" err="1">
                <a:solidFill>
                  <a:srgbClr val="FF0000"/>
                </a:solidFill>
              </a:rPr>
              <a:t>maksimali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izoliacija</a:t>
            </a:r>
            <a:endParaRPr lang="en-US" altLang="en-US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b="1" dirty="0" err="1">
                <a:solidFill>
                  <a:srgbClr val="FF0000"/>
                </a:solidFill>
              </a:rPr>
              <a:t>intensyvi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psichoterapija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ir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individualus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darbas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su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konsultantais</a:t>
            </a:r>
            <a:endParaRPr lang="en-US" altLang="en-US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b="1" dirty="0" err="1">
                <a:solidFill>
                  <a:srgbClr val="FF0000"/>
                </a:solidFill>
              </a:rPr>
              <a:t>palaikomoji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ir</a:t>
            </a:r>
            <a:r>
              <a:rPr lang="en-US" altLang="en-US" b="1" dirty="0">
                <a:solidFill>
                  <a:srgbClr val="FF0000"/>
                </a:solidFill>
              </a:rPr>
              <a:t>/</a:t>
            </a:r>
            <a:r>
              <a:rPr lang="en-US" altLang="en-US" b="1" dirty="0" err="1">
                <a:solidFill>
                  <a:srgbClr val="FF0000"/>
                </a:solidFill>
              </a:rPr>
              <a:t>ar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savitarpio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</a:rPr>
              <a:t>pagalbos</a:t>
            </a:r>
            <a:r>
              <a:rPr lang="en-US" altLang="en-US" b="1" dirty="0">
                <a:solidFill>
                  <a:srgbClr val="FF0000"/>
                </a:solidFill>
              </a:rPr>
              <a:t> (AA, NA ) </a:t>
            </a:r>
            <a:r>
              <a:rPr lang="en-US" altLang="en-US" b="1" dirty="0" err="1">
                <a:solidFill>
                  <a:srgbClr val="FF0000"/>
                </a:solidFill>
              </a:rPr>
              <a:t>grupės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51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REABILITACIJOS FAZĖS</a:t>
            </a:r>
          </a:p>
          <a:p>
            <a:pPr>
              <a:buFontTx/>
              <a:buNone/>
              <a:defRPr/>
            </a:pPr>
            <a:r>
              <a:rPr lang="en-US" altLang="en-US" u="sng" dirty="0">
                <a:solidFill>
                  <a:srgbClr val="FF0000"/>
                </a:solidFill>
              </a:rPr>
              <a:t>II. </a:t>
            </a:r>
            <a:r>
              <a:rPr lang="en-US" altLang="en-US" b="1" u="sng" dirty="0" err="1">
                <a:solidFill>
                  <a:srgbClr val="FF0000"/>
                </a:solidFill>
              </a:rPr>
              <a:t>Vėlyvoji</a:t>
            </a:r>
            <a:r>
              <a:rPr lang="en-US" altLang="en-US" b="1" u="sng" dirty="0">
                <a:solidFill>
                  <a:srgbClr val="FF0000"/>
                </a:solidFill>
              </a:rPr>
              <a:t> (</a:t>
            </a:r>
            <a:r>
              <a:rPr lang="en-US" altLang="en-US" b="1" u="sng" dirty="0" err="1">
                <a:solidFill>
                  <a:srgbClr val="FF0000"/>
                </a:solidFill>
              </a:rPr>
              <a:t>iki</a:t>
            </a:r>
            <a:r>
              <a:rPr lang="en-US" altLang="en-US" b="1" u="sng" dirty="0">
                <a:solidFill>
                  <a:srgbClr val="FF0000"/>
                </a:solidFill>
              </a:rPr>
              <a:t> 18-24mėn.):</a:t>
            </a:r>
            <a:endParaRPr lang="en-US" altLang="en-US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b="1" dirty="0" err="1">
                <a:solidFill>
                  <a:srgbClr val="FF0000"/>
                </a:solidFill>
              </a:rPr>
              <a:t>mažinamas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saugumas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b="1" dirty="0" err="1">
                <a:solidFill>
                  <a:srgbClr val="FF0000"/>
                </a:solidFill>
              </a:rPr>
              <a:t>mažinama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izoliacija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b="1" dirty="0" err="1">
                <a:solidFill>
                  <a:srgbClr val="FF0000"/>
                </a:solidFill>
              </a:rPr>
              <a:t>saikinga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psichoterapija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b="1" dirty="0" err="1">
                <a:solidFill>
                  <a:srgbClr val="FF0000"/>
                </a:solidFill>
              </a:rPr>
              <a:t>palaikomosios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grupės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b="1" dirty="0" err="1">
                <a:solidFill>
                  <a:srgbClr val="FF0000"/>
                </a:solidFill>
              </a:rPr>
              <a:t>socialinės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adaptacijos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programa</a:t>
            </a:r>
            <a:r>
              <a:rPr lang="en-US" altLang="en-US" sz="2800" b="1" dirty="0">
                <a:solidFill>
                  <a:srgbClr val="FF0000"/>
                </a:solidFill>
              </a:rPr>
              <a:t>, </a:t>
            </a:r>
            <a:r>
              <a:rPr lang="en-US" altLang="en-US" sz="2800" b="1" dirty="0" err="1">
                <a:solidFill>
                  <a:srgbClr val="FF0000"/>
                </a:solidFill>
              </a:rPr>
              <a:t>įsiliejimas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į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visuomeninę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veiklą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endParaRPr lang="en-US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629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371600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en-US" b="1" cap="all" dirty="0" err="1">
                <a:solidFill>
                  <a:srgbClr val="FF0000"/>
                </a:solidFill>
              </a:rPr>
              <a:t>Socialinės</a:t>
            </a:r>
            <a:r>
              <a:rPr lang="en-US" altLang="en-US" b="1" cap="all" dirty="0">
                <a:solidFill>
                  <a:srgbClr val="FF0000"/>
                </a:solidFill>
              </a:rPr>
              <a:t> </a:t>
            </a:r>
            <a:r>
              <a:rPr lang="en-US" altLang="en-US" b="1" cap="all" dirty="0" err="1">
                <a:solidFill>
                  <a:srgbClr val="FF0000"/>
                </a:solidFill>
              </a:rPr>
              <a:t>adaptacijos</a:t>
            </a:r>
            <a:r>
              <a:rPr lang="en-US" altLang="en-US" b="1" cap="all" dirty="0">
                <a:solidFill>
                  <a:srgbClr val="FF0000"/>
                </a:solidFill>
              </a:rPr>
              <a:t> </a:t>
            </a:r>
            <a:r>
              <a:rPr lang="en-US" altLang="en-US" b="1" cap="all" dirty="0" err="1">
                <a:solidFill>
                  <a:srgbClr val="FF0000"/>
                </a:solidFill>
              </a:rPr>
              <a:t>programa</a:t>
            </a:r>
            <a:r>
              <a:rPr lang="en-US" altLang="en-US" b="1" cap="all" dirty="0">
                <a:solidFill>
                  <a:srgbClr val="FF0000"/>
                </a:solidFill>
              </a:rPr>
              <a:t>:</a:t>
            </a:r>
          </a:p>
          <a:p>
            <a:pPr>
              <a:defRPr/>
            </a:pPr>
            <a:endParaRPr lang="en-US" altLang="en-US" cap="all" dirty="0"/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gyvenimo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bendruomenėje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įgūdžiai</a:t>
            </a:r>
            <a:r>
              <a:rPr lang="en-US" altLang="en-US" sz="2800" dirty="0">
                <a:solidFill>
                  <a:srgbClr val="FF0000"/>
                </a:solidFill>
              </a:rPr>
              <a:t>, </a:t>
            </a: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asmeninės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atsakomybės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ugdymas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įpratimas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laikytis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taisyklių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bendravimo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įgūdžiai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disciplinos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ir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darbinės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veiklos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įpročiai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9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sz="2800" b="1" cap="all" dirty="0" err="1">
                <a:solidFill>
                  <a:srgbClr val="FF0000"/>
                </a:solidFill>
              </a:rPr>
              <a:t>Socialinės</a:t>
            </a:r>
            <a:r>
              <a:rPr lang="en-US" altLang="en-US" sz="2800" b="1" cap="all" dirty="0">
                <a:solidFill>
                  <a:srgbClr val="FF0000"/>
                </a:solidFill>
              </a:rPr>
              <a:t> </a:t>
            </a:r>
            <a:r>
              <a:rPr lang="en-US" altLang="en-US" sz="2800" b="1" cap="all" dirty="0" err="1">
                <a:solidFill>
                  <a:srgbClr val="FF0000"/>
                </a:solidFill>
              </a:rPr>
              <a:t>adaptacijos</a:t>
            </a:r>
            <a:r>
              <a:rPr lang="en-US" altLang="en-US" sz="2800" b="1" cap="all" dirty="0">
                <a:solidFill>
                  <a:srgbClr val="FF0000"/>
                </a:solidFill>
              </a:rPr>
              <a:t> </a:t>
            </a:r>
            <a:r>
              <a:rPr lang="en-US" altLang="en-US" sz="2800" b="1" cap="all" dirty="0" err="1">
                <a:solidFill>
                  <a:srgbClr val="FF0000"/>
                </a:solidFill>
              </a:rPr>
              <a:t>programa</a:t>
            </a:r>
            <a:r>
              <a:rPr lang="en-US" altLang="en-US" sz="2800" b="1" cap="all" dirty="0">
                <a:solidFill>
                  <a:srgbClr val="FF0000"/>
                </a:solidFill>
              </a:rPr>
              <a:t> (</a:t>
            </a:r>
            <a:r>
              <a:rPr lang="en-US" altLang="en-US" sz="2800" b="1" cap="all" dirty="0" err="1">
                <a:solidFill>
                  <a:srgbClr val="FF0000"/>
                </a:solidFill>
              </a:rPr>
              <a:t>tęsinys</a:t>
            </a:r>
            <a:r>
              <a:rPr lang="en-US" altLang="en-US" sz="2800" b="1" cap="all" dirty="0">
                <a:solidFill>
                  <a:srgbClr val="FF0000"/>
                </a:solidFill>
              </a:rPr>
              <a:t>)</a:t>
            </a: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sprendimų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paieškos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mokymas</a:t>
            </a:r>
            <a:r>
              <a:rPr lang="en-US" altLang="en-US" sz="2800" dirty="0">
                <a:solidFill>
                  <a:srgbClr val="FF0000"/>
                </a:solidFill>
              </a:rPr>
              <a:t>(is)</a:t>
            </a: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darbo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paieškos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būdai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dalyvavimas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šeimos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programose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vienos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dienos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gyvenimo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kokybės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gerinimas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ir</a:t>
            </a:r>
            <a:r>
              <a:rPr lang="en-US" altLang="en-US" sz="2800" dirty="0">
                <a:solidFill>
                  <a:srgbClr val="FF0000"/>
                </a:solidFill>
              </a:rPr>
              <a:t>  </a:t>
            </a:r>
            <a:r>
              <a:rPr lang="en-US" altLang="en-US" sz="2800" dirty="0" err="1">
                <a:solidFill>
                  <a:srgbClr val="FF0000"/>
                </a:solidFill>
              </a:rPr>
              <a:t>susidorojimas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su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stresinėmis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situacijomis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2800" dirty="0">
                <a:solidFill>
                  <a:srgbClr val="FF0000"/>
                </a:solidFill>
              </a:rPr>
              <a:t>-</a:t>
            </a:r>
            <a:r>
              <a:rPr lang="en-US" altLang="en-US" sz="2800" dirty="0" err="1">
                <a:solidFill>
                  <a:srgbClr val="FF0000"/>
                </a:solidFill>
              </a:rPr>
              <a:t>valdymas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situacijų</a:t>
            </a:r>
            <a:r>
              <a:rPr lang="en-US" altLang="en-US" sz="2800" dirty="0">
                <a:solidFill>
                  <a:srgbClr val="FF0000"/>
                </a:solidFill>
              </a:rPr>
              <a:t>, </a:t>
            </a:r>
            <a:r>
              <a:rPr lang="en-US" altLang="en-US" sz="2800" dirty="0" err="1">
                <a:solidFill>
                  <a:srgbClr val="FF0000"/>
                </a:solidFill>
              </a:rPr>
              <a:t>susijusių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su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galimybe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vartoti</a:t>
            </a:r>
            <a:r>
              <a:rPr lang="en-US" altLang="en-US" sz="2800" dirty="0">
                <a:solidFill>
                  <a:srgbClr val="FF0000"/>
                </a:solidFill>
              </a:rPr>
              <a:t>  (</a:t>
            </a:r>
            <a:r>
              <a:rPr lang="en-US" altLang="en-US" sz="2800" dirty="0" err="1">
                <a:solidFill>
                  <a:srgbClr val="FF0000"/>
                </a:solidFill>
              </a:rPr>
              <a:t>gauti</a:t>
            </a:r>
            <a:r>
              <a:rPr lang="en-US" altLang="en-US" sz="2800" dirty="0">
                <a:solidFill>
                  <a:srgbClr val="FF0000"/>
                </a:solidFill>
              </a:rPr>
              <a:t>) </a:t>
            </a:r>
            <a:r>
              <a:rPr lang="en-US" altLang="en-US" sz="2800" dirty="0" err="1">
                <a:solidFill>
                  <a:srgbClr val="FF0000"/>
                </a:solidFill>
              </a:rPr>
              <a:t>chemines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medžiagas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altLang="en-US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86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buFontTx/>
              <a:buNone/>
              <a:defRPr/>
            </a:pPr>
            <a:r>
              <a:rPr lang="en-US" altLang="en-US" dirty="0" err="1">
                <a:solidFill>
                  <a:srgbClr val="000099"/>
                </a:solidFill>
              </a:rPr>
              <a:t>Būtina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 err="1">
                <a:solidFill>
                  <a:srgbClr val="000099"/>
                </a:solidFill>
              </a:rPr>
              <a:t>geros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 err="1">
                <a:solidFill>
                  <a:srgbClr val="000099"/>
                </a:solidFill>
              </a:rPr>
              <a:t>prognozės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 err="1">
                <a:solidFill>
                  <a:srgbClr val="000099"/>
                </a:solidFill>
              </a:rPr>
              <a:t>sąlyga</a:t>
            </a:r>
            <a:r>
              <a:rPr lang="en-US" altLang="en-US" dirty="0">
                <a:solidFill>
                  <a:srgbClr val="000099"/>
                </a:solidFill>
              </a:rPr>
              <a:t>-</a:t>
            </a:r>
          </a:p>
          <a:p>
            <a:pPr algn="ctr">
              <a:buFontTx/>
              <a:buNone/>
              <a:defRPr/>
            </a:pPr>
            <a:r>
              <a:rPr lang="en-US" altLang="en-US" dirty="0">
                <a:solidFill>
                  <a:srgbClr val="000099"/>
                </a:solidFill>
              </a:rPr>
              <a:t>- </a:t>
            </a:r>
            <a:r>
              <a:rPr lang="en-US" altLang="en-US" dirty="0" err="1">
                <a:solidFill>
                  <a:srgbClr val="000099"/>
                </a:solidFill>
              </a:rPr>
              <a:t>tvirtas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 err="1">
                <a:solidFill>
                  <a:srgbClr val="000099"/>
                </a:solidFill>
              </a:rPr>
              <a:t>naujas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 err="1">
                <a:solidFill>
                  <a:srgbClr val="000099"/>
                </a:solidFill>
              </a:rPr>
              <a:t>įprotis</a:t>
            </a:r>
            <a:r>
              <a:rPr lang="en-US" altLang="en-US" dirty="0">
                <a:solidFill>
                  <a:srgbClr val="000099"/>
                </a:solidFill>
              </a:rPr>
              <a:t>-</a:t>
            </a:r>
          </a:p>
          <a:p>
            <a:pPr>
              <a:buFontTx/>
              <a:buNone/>
              <a:defRPr/>
            </a:pPr>
            <a:endParaRPr lang="en-US" altLang="en-US" dirty="0"/>
          </a:p>
          <a:p>
            <a:pPr algn="ctr">
              <a:buFontTx/>
              <a:buNone/>
              <a:defRPr/>
            </a:pPr>
            <a:r>
              <a:rPr lang="en-US" altLang="en-US" sz="3200" b="1" dirty="0">
                <a:solidFill>
                  <a:srgbClr val="FF0000"/>
                </a:solidFill>
              </a:rPr>
              <a:t>“</a:t>
            </a:r>
            <a:r>
              <a:rPr lang="en-US" altLang="en-US" sz="3200" b="1" dirty="0" err="1">
                <a:solidFill>
                  <a:srgbClr val="FF0000"/>
                </a:solidFill>
              </a:rPr>
              <a:t>blaivybės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palaikymas</a:t>
            </a:r>
            <a:r>
              <a:rPr lang="en-US" altLang="en-US" sz="3200" b="1" dirty="0">
                <a:solidFill>
                  <a:srgbClr val="FF0000"/>
                </a:solidFill>
              </a:rPr>
              <a:t> man </a:t>
            </a:r>
            <a:r>
              <a:rPr lang="en-US" altLang="en-US" sz="3200" b="1" dirty="0" err="1">
                <a:solidFill>
                  <a:srgbClr val="FF0000"/>
                </a:solidFill>
              </a:rPr>
              <a:t>yra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būtinas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ir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palaikomieji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užsiėmimai</a:t>
            </a:r>
            <a:r>
              <a:rPr lang="en-US" altLang="en-US" sz="3200" b="1" dirty="0">
                <a:solidFill>
                  <a:srgbClr val="FF0000"/>
                </a:solidFill>
              </a:rPr>
              <a:t>, </a:t>
            </a:r>
            <a:r>
              <a:rPr lang="en-US" altLang="en-US" sz="3200" b="1" dirty="0" err="1">
                <a:solidFill>
                  <a:srgbClr val="FF0000"/>
                </a:solidFill>
              </a:rPr>
              <a:t>susirinkimai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ar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konsultacijos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yra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neatsiejama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dalis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viso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</a:rPr>
              <a:t>likusio</a:t>
            </a:r>
            <a:r>
              <a:rPr lang="en-US" altLang="en-US" sz="3200" b="1" dirty="0">
                <a:solidFill>
                  <a:srgbClr val="FF0000"/>
                </a:solidFill>
              </a:rPr>
              <a:t> mano </a:t>
            </a:r>
            <a:r>
              <a:rPr lang="en-US" altLang="en-US" sz="3200" b="1" dirty="0" err="1">
                <a:solidFill>
                  <a:srgbClr val="FF0000"/>
                </a:solidFill>
              </a:rPr>
              <a:t>gyvenimo</a:t>
            </a:r>
            <a:r>
              <a:rPr lang="en-US" altLang="en-US" sz="3200" b="1" dirty="0">
                <a:solidFill>
                  <a:srgbClr val="FF0000"/>
                </a:solidFill>
              </a:rPr>
              <a:t>”</a:t>
            </a:r>
            <a:endParaRPr lang="en-US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80764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GB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buFontTx/>
              <a:buNone/>
              <a:defRPr/>
            </a:pPr>
            <a:r>
              <a:rPr lang="lt-LT" altLang="en-US" b="1" dirty="0">
                <a:solidFill>
                  <a:srgbClr val="FF0000"/>
                </a:solidFill>
              </a:rPr>
              <a:t>DVYLIKOS ŽINGSNIŲ PROGRAMA (1)</a:t>
            </a:r>
          </a:p>
          <a:p>
            <a:pPr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-sudaryta seniausios priklausomybių grupės- Anoniminių Alkoholikų</a:t>
            </a:r>
          </a:p>
          <a:p>
            <a:pPr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-pritaikyta visoms priklausomybėms</a:t>
            </a:r>
          </a:p>
          <a:p>
            <a:pPr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-dvasinio tobulėjimo programa</a:t>
            </a:r>
          </a:p>
          <a:p>
            <a:pPr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-naudojama devyniuose iš dešimties gydymo centruose</a:t>
            </a:r>
          </a:p>
          <a:p>
            <a:pPr>
              <a:defRPr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833719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 dirty="0">
                <a:solidFill>
                  <a:srgbClr val="FF0000"/>
                </a:solidFill>
              </a:rPr>
              <a:t>DVYLIKOS ŽINGSNIŲ PROGRAMA (2)</a:t>
            </a:r>
          </a:p>
          <a:p>
            <a:pPr>
              <a:defRPr/>
            </a:pPr>
            <a:endParaRPr lang="lt-LT" altLang="en-US" b="1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-savanoriškumas</a:t>
            </a:r>
          </a:p>
          <a:p>
            <a:pPr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-atsakomybė už savo ligą</a:t>
            </a:r>
          </a:p>
          <a:p>
            <a:pPr>
              <a:buFontTx/>
              <a:buNone/>
              <a:defRPr/>
            </a:pPr>
            <a:r>
              <a:rPr lang="lt-LT" altLang="en-US" dirty="0">
                <a:solidFill>
                  <a:srgbClr val="FF0000"/>
                </a:solidFill>
              </a:rPr>
              <a:t>-noras keistis ir keisti gyvenimą</a:t>
            </a:r>
          </a:p>
          <a:p>
            <a:pPr>
              <a:buFontTx/>
              <a:buNone/>
              <a:defRPr/>
            </a:pPr>
            <a:endParaRPr lang="en-US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57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FF0000"/>
                </a:solidFill>
              </a:rPr>
              <a:t>DVYLIKOS ŽINGSNIŲ PROGRAMA (3)</a:t>
            </a:r>
          </a:p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-</a:t>
            </a:r>
            <a:r>
              <a:rPr lang="en-US" altLang="en-US" dirty="0" err="1">
                <a:solidFill>
                  <a:srgbClr val="FF0000"/>
                </a:solidFill>
              </a:rPr>
              <a:t>Pripažinimas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savo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problemos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-</a:t>
            </a:r>
            <a:r>
              <a:rPr lang="en-US" altLang="en-US" dirty="0" err="1">
                <a:solidFill>
                  <a:srgbClr val="FF0000"/>
                </a:solidFill>
              </a:rPr>
              <a:t>savęs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analizė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ir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pagalbos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ieškojimas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-</a:t>
            </a:r>
            <a:r>
              <a:rPr lang="en-US" altLang="en-US" dirty="0" err="1">
                <a:solidFill>
                  <a:srgbClr val="FF0000"/>
                </a:solidFill>
              </a:rPr>
              <a:t>savęs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keitimas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ir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geros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būklės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palaikymas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-</a:t>
            </a:r>
            <a:r>
              <a:rPr lang="en-US" altLang="en-US" dirty="0" err="1">
                <a:solidFill>
                  <a:srgbClr val="FF0000"/>
                </a:solidFill>
              </a:rPr>
              <a:t>naujų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nuostatų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taikymas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visame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gyvenime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0186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GB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defRPr/>
            </a:pPr>
            <a:r>
              <a:rPr lang="lt-LT" altLang="en-US">
                <a:solidFill>
                  <a:srgbClr val="FF0000"/>
                </a:solidFill>
              </a:rPr>
              <a:t>Dvylikos Žingsnių programos esmė:</a:t>
            </a:r>
          </a:p>
          <a:p>
            <a:pPr algn="ctr">
              <a:buFontTx/>
              <a:buNone/>
              <a:defRPr/>
            </a:pPr>
            <a:r>
              <a:rPr lang="lt-LT" altLang="en-US">
                <a:solidFill>
                  <a:srgbClr val="000099"/>
                </a:solidFill>
              </a:rPr>
              <a:t>keisti savo gyvenimą per dvasinį tobulėjimą, </a:t>
            </a:r>
          </a:p>
          <a:p>
            <a:pPr algn="ctr">
              <a:buFontTx/>
              <a:buNone/>
              <a:defRPr/>
            </a:pPr>
            <a:r>
              <a:rPr lang="lt-LT" altLang="en-US">
                <a:solidFill>
                  <a:srgbClr val="000099"/>
                </a:solidFill>
              </a:rPr>
              <a:t>siekiant vidinės psichologinės pusiausvyros ir</a:t>
            </a:r>
          </a:p>
          <a:p>
            <a:pPr algn="ctr">
              <a:buFontTx/>
              <a:buNone/>
              <a:defRPr/>
            </a:pPr>
            <a:r>
              <a:rPr lang="lt-LT" altLang="en-US">
                <a:solidFill>
                  <a:srgbClr val="000099"/>
                </a:solidFill>
              </a:rPr>
              <a:t> dvasios ramybės.</a:t>
            </a:r>
          </a:p>
          <a:p>
            <a:pPr algn="ctr">
              <a:defRPr/>
            </a:pPr>
            <a:r>
              <a:rPr lang="lt-LT" altLang="en-US">
                <a:solidFill>
                  <a:srgbClr val="FF0000"/>
                </a:solidFill>
              </a:rPr>
              <a:t>Rezultatas:</a:t>
            </a:r>
          </a:p>
          <a:p>
            <a:pPr algn="ctr">
              <a:buFontTx/>
              <a:buNone/>
              <a:defRPr/>
            </a:pPr>
            <a:r>
              <a:rPr lang="lt-LT" altLang="en-US" b="1" u="sng">
                <a:solidFill>
                  <a:srgbClr val="000099"/>
                </a:solidFill>
              </a:rPr>
              <a:t>laisva ir nepriklausoma asmenybė</a:t>
            </a:r>
            <a:endParaRPr lang="en-GB" altLang="en-US" b="1" u="sng">
              <a:solidFill>
                <a:srgbClr val="000099"/>
              </a:solidFill>
            </a:endParaRPr>
          </a:p>
          <a:p>
            <a:pPr>
              <a:defRPr/>
            </a:pPr>
            <a:endParaRPr lang="en-GB" altLang="en-US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622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FF0000"/>
                </a:solidFill>
              </a:rPr>
              <a:t>DVYLIKA TRADICIJŲ</a:t>
            </a:r>
          </a:p>
          <a:p>
            <a:pPr>
              <a:buFontTx/>
              <a:buNone/>
              <a:defRPr/>
            </a:pPr>
            <a:r>
              <a:rPr lang="en-US" altLang="en-US">
                <a:solidFill>
                  <a:srgbClr val="FF0000"/>
                </a:solidFill>
              </a:rPr>
              <a:t>-mokymasis prisiimti atsakomybę</a:t>
            </a:r>
          </a:p>
          <a:p>
            <a:pPr>
              <a:buFontTx/>
              <a:buNone/>
              <a:defRPr/>
            </a:pPr>
            <a:r>
              <a:rPr lang="en-US" altLang="en-US">
                <a:solidFill>
                  <a:srgbClr val="FF0000"/>
                </a:solidFill>
              </a:rPr>
              <a:t>-mokymasis naujų žmogiškųjų santykių</a:t>
            </a:r>
          </a:p>
          <a:p>
            <a:pPr>
              <a:buFontTx/>
              <a:buNone/>
              <a:defRPr/>
            </a:pPr>
            <a:r>
              <a:rPr lang="en-US" altLang="en-US">
                <a:solidFill>
                  <a:srgbClr val="FF0000"/>
                </a:solidFill>
              </a:rPr>
              <a:t>-naujai išugdytų savybių naudojimas savo</a:t>
            </a:r>
          </a:p>
          <a:p>
            <a:pPr>
              <a:buFontTx/>
              <a:buNone/>
              <a:defRPr/>
            </a:pPr>
            <a:r>
              <a:rPr lang="en-US" altLang="en-US">
                <a:solidFill>
                  <a:srgbClr val="FF0000"/>
                </a:solidFill>
              </a:rPr>
              <a:t> aplinkoje</a:t>
            </a:r>
          </a:p>
        </p:txBody>
      </p:sp>
    </p:spTree>
    <p:extLst>
      <p:ext uri="{BB962C8B-B14F-4D97-AF65-F5344CB8AC3E}">
        <p14:creationId xmlns:p14="http://schemas.microsoft.com/office/powerpoint/2010/main" val="287834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altLang="en-US" b="1">
                <a:solidFill>
                  <a:srgbClr val="000099"/>
                </a:solidFill>
                <a:latin typeface="Arial" charset="0"/>
              </a:rPr>
              <a:t>Priklausomybių ligos</a:t>
            </a:r>
            <a:endParaRPr lang="en-US" altLang="en-US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0" y="1981200"/>
            <a:ext cx="7086600" cy="4114800"/>
          </a:xfrm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en-US" dirty="0">
                <a:solidFill>
                  <a:srgbClr val="FF0000"/>
                </a:solidFill>
              </a:rPr>
              <a:t>+ </a:t>
            </a:r>
            <a:r>
              <a:rPr lang="en-US" altLang="en-US" dirty="0" err="1">
                <a:solidFill>
                  <a:srgbClr val="FF0000"/>
                </a:solidFill>
              </a:rPr>
              <a:t>Problemos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identifikavimas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</a:p>
          <a:p>
            <a:pPr>
              <a:buFontTx/>
              <a:buChar char="+"/>
              <a:defRPr/>
            </a:pPr>
            <a:r>
              <a:rPr lang="en-US" altLang="en-US" dirty="0" err="1">
                <a:solidFill>
                  <a:srgbClr val="FF0000"/>
                </a:solidFill>
              </a:rPr>
              <a:t>Motyvavimas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Char char="+"/>
              <a:defRPr/>
            </a:pPr>
            <a:r>
              <a:rPr lang="en-US" altLang="en-US" dirty="0" err="1">
                <a:solidFill>
                  <a:srgbClr val="FF0000"/>
                </a:solidFill>
              </a:rPr>
              <a:t>Gydymas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Char char="+"/>
              <a:defRPr/>
            </a:pPr>
            <a:r>
              <a:rPr lang="en-US" altLang="en-US" dirty="0" err="1">
                <a:solidFill>
                  <a:srgbClr val="FF0000"/>
                </a:solidFill>
              </a:rPr>
              <a:t>Reabilitacija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Char char="+"/>
              <a:defRPr/>
            </a:pPr>
            <a:r>
              <a:rPr lang="en-US" altLang="en-US" dirty="0" err="1">
                <a:solidFill>
                  <a:srgbClr val="FF0000"/>
                </a:solidFill>
              </a:rPr>
              <a:t>Ilgalaikis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remisijos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palaikymas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US" altLang="en-US" sz="4400" b="1" dirty="0">
                <a:solidFill>
                  <a:srgbClr val="0000CC"/>
                </a:solidFill>
              </a:rPr>
              <a:t>= </a:t>
            </a:r>
            <a:r>
              <a:rPr lang="en-US" altLang="en-US" b="1" dirty="0" err="1">
                <a:solidFill>
                  <a:srgbClr val="0000CC"/>
                </a:solidFill>
              </a:rPr>
              <a:t>Geras</a:t>
            </a:r>
            <a:r>
              <a:rPr lang="en-US" altLang="en-US" b="1" dirty="0">
                <a:solidFill>
                  <a:srgbClr val="0000CC"/>
                </a:solidFill>
              </a:rPr>
              <a:t> </a:t>
            </a:r>
            <a:r>
              <a:rPr lang="en-US" altLang="en-US" b="1" dirty="0" err="1">
                <a:solidFill>
                  <a:srgbClr val="0000CC"/>
                </a:solidFill>
              </a:rPr>
              <a:t>rezultatas</a:t>
            </a:r>
            <a:endParaRPr lang="en-US" altLang="en-US" sz="4400" b="1" dirty="0">
              <a:solidFill>
                <a:srgbClr val="0000CC"/>
              </a:solidFill>
            </a:endParaRPr>
          </a:p>
          <a:p>
            <a:pPr algn="ctr">
              <a:buFontTx/>
              <a:buNone/>
              <a:defRPr/>
            </a:pPr>
            <a:endParaRPr lang="en-US" altLang="en-US" b="1" dirty="0"/>
          </a:p>
        </p:txBody>
      </p:sp>
      <p:sp>
        <p:nvSpPr>
          <p:cNvPr id="145412" name="Line 4"/>
          <p:cNvSpPr>
            <a:spLocks noChangeShapeType="1"/>
          </p:cNvSpPr>
          <p:nvPr/>
        </p:nvSpPr>
        <p:spPr bwMode="auto">
          <a:xfrm>
            <a:off x="3352800" y="4953000"/>
            <a:ext cx="548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65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163</TotalTime>
  <Words>548</Words>
  <Application>Microsoft Macintosh PowerPoint</Application>
  <PresentationFormat>Widescreen</PresentationFormat>
  <Paragraphs>112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Tw Cen MT</vt:lpstr>
      <vt:lpstr>Circuit</vt:lpstr>
      <vt:lpstr>KiKAIO GYDOMOS KKKAIADSJBCKKAIP</vt:lpstr>
      <vt:lpstr>Priklausomybių ligos</vt:lpstr>
      <vt:lpstr>Priklausomybių ligos</vt:lpstr>
      <vt:lpstr>PRIKLAUSOMYBĖS LIGŲ GYDYMO ETAPAI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  <vt:lpstr>Priklausomybių ligos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KiKAIO GYDOMOS KKKAIADSJBCKKAIP</dc:title>
  <dc:creator>vidma ms1 obelienius</dc:creator>
  <cp:lastModifiedBy>vidma ms1 obelienius</cp:lastModifiedBy>
  <cp:revision>4</cp:revision>
  <dcterms:created xsi:type="dcterms:W3CDTF">2020-02-19T09:32:49Z</dcterms:created>
  <dcterms:modified xsi:type="dcterms:W3CDTF">2020-02-19T12:16:25Z</dcterms:modified>
</cp:coreProperties>
</file>